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89" r:id="rId4"/>
    <p:sldId id="290" r:id="rId5"/>
    <p:sldId id="291" r:id="rId6"/>
    <p:sldId id="292" r:id="rId7"/>
    <p:sldId id="288" r:id="rId8"/>
    <p:sldId id="29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003300"/>
    <a:srgbClr val="009900"/>
    <a:srgbClr val="00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36" autoAdjust="0"/>
    <p:restoredTop sz="94563" autoAdjust="0"/>
  </p:normalViewPr>
  <p:slideViewPr>
    <p:cSldViewPr>
      <p:cViewPr varScale="1">
        <p:scale>
          <a:sx n="99" d="100"/>
          <a:sy n="99" d="100"/>
        </p:scale>
        <p:origin x="-1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 l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285861"/>
            <a:ext cx="7772400" cy="1214446"/>
          </a:xfrm>
        </p:spPr>
        <p:txBody>
          <a:bodyPr/>
          <a:lstStyle>
            <a:lvl1pPr>
              <a:defRPr>
                <a:solidFill>
                  <a:srgbClr val="D60093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35718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99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99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10" y="1600200"/>
            <a:ext cx="385289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5289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10" y="1535113"/>
            <a:ext cx="385447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10" y="2174875"/>
            <a:ext cx="385447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385606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85606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7929618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714356"/>
            <a:ext cx="2822603" cy="72074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14356"/>
            <a:ext cx="4926040" cy="541180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10" y="1500174"/>
            <a:ext cx="2822603" cy="4625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57231"/>
            <a:ext cx="5486400" cy="387034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99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792961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10" y="1600200"/>
            <a:ext cx="78581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ECB78-09D0-4BEF-BBCC-7C71EAC5E3AD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D6009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on.gov.ua/ua/osvita/zagalna-serednya-osvita/navchalni-programi/navchalni-programi-kursiv-za-viborom-fakultativiv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988840"/>
            <a:ext cx="8501090" cy="1273914"/>
          </a:xfrm>
        </p:spPr>
        <p:txBody>
          <a:bodyPr>
            <a:noAutofit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Методика організації спецкурсів та факультативів з хімії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043608" y="3429000"/>
            <a:ext cx="7560840" cy="2471540"/>
          </a:xfrm>
        </p:spPr>
        <p:txBody>
          <a:bodyPr/>
          <a:lstStyle/>
          <a:p>
            <a:pPr algn="l"/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Напрям підготовки: Середня освіта(Хімія)</a:t>
            </a:r>
          </a:p>
          <a:p>
            <a:pPr algn="l"/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Спеціальність: Вчитель хімії</a:t>
            </a:r>
          </a:p>
          <a:p>
            <a:pPr algn="l"/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Курс: І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V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l"/>
            <a:endParaRPr lang="ru-RU" dirty="0"/>
          </a:p>
        </p:txBody>
      </p:sp>
      <p:sp>
        <p:nvSpPr>
          <p:cNvPr id="5" name="Подзаголовок 4"/>
          <p:cNvSpPr txBox="1">
            <a:spLocks/>
          </p:cNvSpPr>
          <p:nvPr/>
        </p:nvSpPr>
        <p:spPr>
          <a:xfrm>
            <a:off x="683568" y="836712"/>
            <a:ext cx="7768959" cy="10968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ХЕРСОНСЬКИЙ ДЕРЖАВНИЙ УНІВЕРСИТЕТ </a:t>
            </a:r>
            <a:b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КАФЕДРА ХІМІЇ ТА ФАРМАЦІЇ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1" i="1" u="none" strike="noStrike" kern="1200" cap="none" spc="0" normalizeH="0" baseline="0" noProof="0" dirty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620688"/>
            <a:ext cx="6120680" cy="96076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Мета: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115616" y="1556792"/>
            <a:ext cx="6953371" cy="4320480"/>
          </a:xfrm>
        </p:spPr>
        <p:txBody>
          <a:bodyPr>
            <a:normAutofit fontScale="85000" lnSpcReduction="20000"/>
          </a:bodyPr>
          <a:lstStyle/>
          <a:p>
            <a:r>
              <a:rPr lang="ru-RU" sz="2400" dirty="0" smtClean="0"/>
              <a:t>теоретично і практично підготувати майбутніх учителів до </a:t>
            </a:r>
            <a:r>
              <a:rPr lang="ru-RU" sz="2400" dirty="0" smtClean="0"/>
              <a:t>викладання хімії на профільному рівні; </a:t>
            </a:r>
            <a:r>
              <a:rPr lang="ru-RU" sz="2400" dirty="0" smtClean="0"/>
              <a:t>формувати у студентів професійну компетенцію в галузі </a:t>
            </a:r>
            <a:r>
              <a:rPr lang="ru-RU" sz="2400" dirty="0" smtClean="0"/>
              <a:t>природничої освіти;</a:t>
            </a:r>
            <a:endParaRPr lang="ru-RU" sz="2400" dirty="0" smtClean="0"/>
          </a:p>
          <a:p>
            <a:r>
              <a:rPr lang="ru-RU" sz="2400" dirty="0" smtClean="0"/>
              <a:t>освоїти компетентності щодо </a:t>
            </a:r>
            <a:r>
              <a:rPr lang="ru-RU" sz="2400" dirty="0" smtClean="0"/>
              <a:t>методики організації та  </a:t>
            </a:r>
            <a:r>
              <a:rPr lang="ru-RU" sz="2400" dirty="0" smtClean="0"/>
              <a:t>викладання </a:t>
            </a:r>
            <a:r>
              <a:rPr lang="uk-UA" sz="2400" dirty="0" smtClean="0"/>
              <a:t>хімії на поглибленому рівні шляхом проведення курсів за виборов та факультативів в </a:t>
            </a:r>
            <a:r>
              <a:rPr lang="uk-UA" sz="2400" dirty="0" smtClean="0"/>
              <a:t>закладах загальної середньої освіти;</a:t>
            </a:r>
          </a:p>
          <a:p>
            <a:r>
              <a:rPr lang="ru-RU" sz="2400" dirty="0" smtClean="0"/>
              <a:t>розкриття наукових концепцій, дидактико-методичних понять, методів та технологій сучасного </a:t>
            </a:r>
            <a:r>
              <a:rPr lang="ru-RU" sz="2400" dirty="0" smtClean="0"/>
              <a:t>заняття з поглибленого вивчення предмету хімії; </a:t>
            </a:r>
            <a:endParaRPr lang="ru-RU" sz="2400" dirty="0" smtClean="0"/>
          </a:p>
          <a:p>
            <a:r>
              <a:rPr lang="ru-RU" sz="2400" dirty="0" smtClean="0"/>
              <a:t>надання допомоги студентам у процесі оволодіння професійною компетентністю; </a:t>
            </a:r>
          </a:p>
          <a:p>
            <a:r>
              <a:rPr lang="ru-RU" sz="2400" dirty="0" smtClean="0"/>
              <a:t>формування особистості майбутнього учителя, який зорієнтований не на передачу знань, а на особистісний розвиток дитини і потреби сучасної школи</a:t>
            </a:r>
            <a:endParaRPr lang="ru-RU" sz="2400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23528" y="476672"/>
            <a:ext cx="8062026" cy="13208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Завданням вивчення навчальної дисципліни є:</a:t>
            </a:r>
            <a:endParaRPr lang="ru-RU" sz="36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23528" y="1772816"/>
            <a:ext cx="8014663" cy="4797528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сформувати у майбутніх учителів знання про: об'єкт, предмет, завдання методики </a:t>
            </a:r>
            <a:r>
              <a:rPr lang="ru-RU" dirty="0" smtClean="0"/>
              <a:t>викладання хімії на профільному рівні; </a:t>
            </a:r>
            <a:r>
              <a:rPr lang="ru-RU" dirty="0" smtClean="0"/>
              <a:t>структуру і методи цілісного методичного дослідження; структуру процесу навчання, зміст його структурних компонентів, зв'язків і відношень між ними; рівні процесу навчання в межах </a:t>
            </a:r>
            <a:r>
              <a:rPr lang="ru-RU" dirty="0" smtClean="0"/>
              <a:t>профільного рівня.</a:t>
            </a:r>
            <a:endParaRPr lang="ru-RU" dirty="0" smtClean="0"/>
          </a:p>
          <a:p>
            <a:r>
              <a:rPr lang="ru-RU" dirty="0" smtClean="0"/>
              <a:t>ознайомити студентів із шляхом включення </a:t>
            </a:r>
            <a:r>
              <a:rPr lang="ru-RU" dirty="0" smtClean="0"/>
              <a:t>хімічних знань та вмінь  </a:t>
            </a:r>
            <a:r>
              <a:rPr lang="ru-RU" dirty="0" smtClean="0"/>
              <a:t>в практику </a:t>
            </a:r>
            <a:r>
              <a:rPr lang="ru-RU" dirty="0" smtClean="0"/>
              <a:t>профільного навчання </a:t>
            </a:r>
            <a:r>
              <a:rPr lang="ru-RU" dirty="0" smtClean="0"/>
              <a:t>учнів основної та старшої школи, </a:t>
            </a:r>
            <a:r>
              <a:rPr lang="ru-RU" dirty="0" smtClean="0"/>
              <a:t>максимально використовувати  </a:t>
            </a:r>
            <a:r>
              <a:rPr lang="ru-RU" dirty="0" smtClean="0"/>
              <a:t>продуктивні методи і прийоми </a:t>
            </a:r>
            <a:r>
              <a:rPr lang="ru-RU" dirty="0" smtClean="0"/>
              <a:t>в процесі формування хімічної компетентності  здобувачів освіти, </a:t>
            </a:r>
            <a:r>
              <a:rPr lang="ru-RU" dirty="0" smtClean="0"/>
              <a:t>загальні питання методики (мета і завдання навчання, зміст, форми, засоби), та методику розкриття основних змістовних ліній курсу </a:t>
            </a:r>
            <a:r>
              <a:rPr lang="ru-RU" dirty="0" smtClean="0"/>
              <a:t>хімії.</a:t>
            </a:r>
            <a:endParaRPr lang="ru-RU" dirty="0" smtClean="0"/>
          </a:p>
          <a:p>
            <a:r>
              <a:rPr lang="ru-RU" dirty="0" smtClean="0"/>
              <a:t>створення умов для повноцінної реалізації та самореалізації потенційних професійних можливостей студента; </a:t>
            </a:r>
          </a:p>
          <a:p>
            <a:r>
              <a:rPr lang="ru-RU" dirty="0" smtClean="0"/>
              <a:t>оволодіння дидактико-методичними знаннями з навчальної дисципліни; </a:t>
            </a:r>
          </a:p>
          <a:p>
            <a:r>
              <a:rPr lang="ru-RU" dirty="0" smtClean="0"/>
              <a:t> усвідомлення практичної значущості теоретичних знань для творчої педагогічної діяльності вчителя; </a:t>
            </a:r>
          </a:p>
          <a:p>
            <a:r>
              <a:rPr lang="ru-RU" dirty="0" smtClean="0"/>
              <a:t>розвиток умінь моделювання навчально-виховного процесу </a:t>
            </a:r>
            <a:r>
              <a:rPr lang="ru-RU" dirty="0" smtClean="0"/>
              <a:t>курсів поглибленого вивчення хімії; </a:t>
            </a:r>
            <a:endParaRPr lang="ru-RU" dirty="0" smtClean="0"/>
          </a:p>
          <a:p>
            <a:r>
              <a:rPr lang="ru-RU" dirty="0" smtClean="0"/>
              <a:t>реалізація виховного спрямування предмета з метою формування професійних рис і якостей особистості; </a:t>
            </a:r>
          </a:p>
          <a:p>
            <a:r>
              <a:rPr lang="ru-RU" dirty="0" smtClean="0"/>
              <a:t>формування готовності до творчої активності у професійній діяльності.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405501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929618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Місце навчальної дисципліни в системі професійної підготовки фахівця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“Методика </a:t>
            </a:r>
            <a:r>
              <a:rPr lang="ru-RU" dirty="0" smtClean="0"/>
              <a:t>організації спецкурсів та факультатитвів з хімії»” </a:t>
            </a:r>
            <a:r>
              <a:rPr lang="ru-RU" dirty="0" smtClean="0"/>
              <a:t>є </a:t>
            </a:r>
            <a:r>
              <a:rPr lang="ru-RU" dirty="0" smtClean="0"/>
              <a:t>складовою методики викладання хімії в закладах загальної середньої освіти.</a:t>
            </a:r>
            <a:endParaRPr lang="ru-RU" dirty="0"/>
          </a:p>
        </p:txBody>
      </p:sp>
      <p:pic>
        <p:nvPicPr>
          <p:cNvPr id="5" name="Рисунок 4" descr="CMHmfdAUkAAQMn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3284984"/>
            <a:ext cx="1993106" cy="2695575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980728"/>
            <a:ext cx="7493464" cy="4752528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7929618" cy="1143000"/>
          </a:xfrm>
        </p:spPr>
        <p:txBody>
          <a:bodyPr>
            <a:noAutofit/>
          </a:bodyPr>
          <a:lstStyle/>
          <a:p>
            <a:r>
              <a:rPr lang="ru-RU" sz="2400" dirty="0" smtClean="0"/>
              <a:t>Перелік навчальних програм з хімії, рекомендованих МОН України, для реалізації варіативної складової навчальних планів</a:t>
            </a:r>
            <a:endParaRPr lang="ru-RU" sz="2400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611560" y="1988840"/>
            <a:ext cx="7858180" cy="4237931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mon.gov.ua/ua/osvita/zagalna-serednya-osvita/navchalni-programi/navchalni-programi-kursiv-za-viborom-fakultativiv</a:t>
            </a:r>
            <a:endParaRPr lang="uk-UA" dirty="0" smtClean="0"/>
          </a:p>
          <a:p>
            <a:r>
              <a:rPr lang="ru-RU" dirty="0" smtClean="0"/>
              <a:t>Основи хімічних </a:t>
            </a:r>
            <a:r>
              <a:rPr lang="ru-RU" dirty="0" smtClean="0"/>
              <a:t>знань</a:t>
            </a:r>
          </a:p>
          <a:p>
            <a:r>
              <a:rPr lang="ru-RU" dirty="0" smtClean="0"/>
              <a:t>Цікава </a:t>
            </a:r>
            <a:r>
              <a:rPr lang="ru-RU" dirty="0" smtClean="0"/>
              <a:t>хімія</a:t>
            </a:r>
          </a:p>
          <a:p>
            <a:r>
              <a:rPr lang="ru-RU" dirty="0" smtClean="0"/>
              <a:t>Зв’язок між історичним розвитком та сучасною хімією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7929618" cy="720080"/>
          </a:xfrm>
        </p:spPr>
        <p:txBody>
          <a:bodyPr>
            <a:noAutofit/>
          </a:bodyPr>
          <a:lstStyle/>
          <a:p>
            <a:r>
              <a:rPr lang="ru-RU" sz="3200" dirty="0" smtClean="0"/>
              <a:t>Навчальні програми курсів за вибором та факультативів з хімії</a:t>
            </a:r>
            <a:endParaRPr lang="ru-RU" sz="3200" dirty="0"/>
          </a:p>
        </p:txBody>
      </p:sp>
      <p:sp>
        <p:nvSpPr>
          <p:cNvPr id="4" name="Содержимое 6"/>
          <p:cNvSpPr>
            <a:spLocks noGrp="1"/>
          </p:cNvSpPr>
          <p:nvPr>
            <p:ph idx="1"/>
          </p:nvPr>
        </p:nvSpPr>
        <p:spPr>
          <a:xfrm>
            <a:off x="611560" y="1412776"/>
            <a:ext cx="7817522" cy="4525963"/>
          </a:xfrm>
        </p:spPr>
        <p:txBody>
          <a:bodyPr>
            <a:no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Основи хімічних знань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Цікава хімія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Зв’язок між історичним розвитком та сучасною хімією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Хімія в побуті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Хімія і довкілля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Кроки до хімії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Розрахунки з розчинами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 світі окисно - відновних реакцій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Хімія живих організмів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Метали і неметали навколо нас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Розв’язування задач з хімії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Безпека харчування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Розв’язування задач з хімії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Основи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біохімії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Біохімія нітрогеновміс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них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органічних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сполук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Дослідженя органічних речовин методами оптичної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спектроскопії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Вибрані питання загальної та органічної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хімії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Розв’язування та складання завдань з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хімії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Основи медичної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хімії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Хімічна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екологія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S01038996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8F42B2D-C424-48C3-8C8D-02AD688B82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TS010389964</Template>
  <TotalTime>627</TotalTime>
  <Words>442</Words>
  <Application>Microsoft Office PowerPoint</Application>
  <PresentationFormat>Экран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TS010389964</vt:lpstr>
      <vt:lpstr>Методика організації спецкурсів та факультативів з хімії</vt:lpstr>
      <vt:lpstr>Мета:</vt:lpstr>
      <vt:lpstr>Завданням вивчення навчальної дисципліни є:</vt:lpstr>
      <vt:lpstr>Місце навчальної дисципліни в системі професійної підготовки фахівця </vt:lpstr>
      <vt:lpstr>Слайд 5</vt:lpstr>
      <vt:lpstr>Перелік навчальних програм з хімії, рекомендованих МОН України, для реалізації варіативної складової навчальних планів</vt:lpstr>
      <vt:lpstr>Навчальні програми курсів за вибором та факультативів з хімії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dc:creator>Admin</dc:creator>
  <cp:lastModifiedBy>Admin</cp:lastModifiedBy>
  <cp:revision>80</cp:revision>
  <dcterms:created xsi:type="dcterms:W3CDTF">2011-06-01T14:53:32Z</dcterms:created>
  <dcterms:modified xsi:type="dcterms:W3CDTF">2020-08-13T10:51:14Z</dcterms:modified>
  <cp:category>Шаблон оформления</cp:category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TC103899649990</vt:lpwstr>
  </property>
</Properties>
</file>